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91" r:id="rId3"/>
    <p:sldId id="1096" r:id="rId4"/>
    <p:sldId id="1118" r:id="rId5"/>
    <p:sldId id="1121" r:id="rId6"/>
    <p:sldId id="1119" r:id="rId7"/>
    <p:sldId id="1120" r:id="rId8"/>
    <p:sldId id="1098" r:id="rId9"/>
    <p:sldId id="1103" r:id="rId10"/>
    <p:sldId id="1104" r:id="rId11"/>
    <p:sldId id="1122" r:id="rId12"/>
    <p:sldId id="1123" r:id="rId13"/>
    <p:sldId id="1124" r:id="rId14"/>
    <p:sldId id="1128" r:id="rId15"/>
    <p:sldId id="1131" r:id="rId16"/>
    <p:sldId id="1130" r:id="rId17"/>
    <p:sldId id="1117" r:id="rId18"/>
    <p:sldId id="1111" r:id="rId19"/>
    <p:sldId id="1132" r:id="rId20"/>
    <p:sldId id="1133" r:id="rId21"/>
    <p:sldId id="1134" r:id="rId22"/>
    <p:sldId id="1114"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FFFF"/>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6379"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a:t>
            </a:r>
            <a:r>
              <a:rPr lang="en-US" altLang="zh-CN" sz="2000" baseline="0" dirty="0" smtClean="0">
                <a:solidFill>
                  <a:prstClr val="black"/>
                </a:solidFill>
                <a:latin typeface="楷体" panose="02010609060101010101" pitchFamily="49" charset="-122"/>
                <a:ea typeface="楷体" panose="02010609060101010101" pitchFamily="49" charset="-122"/>
              </a:rPr>
              <a:t> </a:t>
            </a:r>
            <a:r>
              <a:rPr lang="zh-CN" altLang="en-US" sz="2000" baseline="0" dirty="0" smtClean="0">
                <a:solidFill>
                  <a:prstClr val="black"/>
                </a:solidFill>
                <a:latin typeface="楷体" panose="02010609060101010101" pitchFamily="49" charset="-122"/>
                <a:ea typeface="楷体" panose="02010609060101010101" pitchFamily="49" charset="-122"/>
              </a:rPr>
              <a:t>第二册</a:t>
            </a:r>
            <a:r>
              <a:rPr lang="en-US" altLang="zh-CN" sz="2000" dirty="0" smtClean="0">
                <a:solidFill>
                  <a:prstClr val="black"/>
                </a:solidFill>
                <a:latin typeface="楷体" panose="02010609060101010101" pitchFamily="49" charset="-122"/>
                <a:ea typeface="楷体" panose="02010609060101010101" pitchFamily="49" charset="-122"/>
              </a:rPr>
              <a:t> 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mn-lt"/>
                <a:ea typeface="微软雅黑" panose="020B0503020204020204" pitchFamily="34" charset="-122"/>
                <a:cs typeface="微软雅黑" panose="020B0503020204020204" pitchFamily="34" charset="-122"/>
              </a:rPr>
              <a:t>8</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有机化合物的获得与应用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第二单元　食品中的有机化合物</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7963"/>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糖类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葡萄糖的分子结构与性质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知识点5.eps" descr="id:2147489642;FounderCES"/>
          <p:cNvPicPr/>
          <p:nvPr/>
        </p:nvPicPr>
        <p:blipFill>
          <a:blip r:embed="rId2"/>
          <a:stretch>
            <a:fillRect/>
          </a:stretch>
        </p:blipFill>
        <p:spPr>
          <a:xfrm>
            <a:off x="385697" y="836712"/>
            <a:ext cx="1623695" cy="431165"/>
          </a:xfrm>
          <a:prstGeom prst="rect">
            <a:avLst/>
          </a:prstGeom>
        </p:spPr>
      </p:pic>
      <p:sp>
        <p:nvSpPr>
          <p:cNvPr id="5" name="内容占位符 2"/>
          <p:cNvSpPr txBox="1">
            <a:spLocks/>
          </p:cNvSpPr>
          <p:nvPr/>
        </p:nvSpPr>
        <p:spPr bwMode="auto">
          <a:xfrm>
            <a:off x="360854" y="415552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2134766" y="4839776"/>
            <a:ext cx="6387417" cy="1685568"/>
          </a:xfrm>
          <a:prstGeom prst="rect">
            <a:avLst/>
          </a:prstGeom>
        </p:spPr>
      </p:pic>
      <p:sp>
        <p:nvSpPr>
          <p:cNvPr id="7" name="矩形 6"/>
          <p:cNvSpPr/>
          <p:nvPr/>
        </p:nvSpPr>
        <p:spPr>
          <a:xfrm>
            <a:off x="240231" y="1972418"/>
            <a:ext cx="957313" cy="461665"/>
          </a:xfrm>
          <a:prstGeom prst="rect">
            <a:avLst/>
          </a:prstGeom>
        </p:spPr>
        <p:txBody>
          <a:bodyPr wrap="none">
            <a:spAutoFit/>
          </a:bodyPr>
          <a:lstStyle/>
          <a:p>
            <a:r>
              <a:rPr lang="zh-CN" altLang="zh-CN" sz="2400">
                <a:solidFill>
                  <a:srgbClr val="000000"/>
                </a:solidFill>
                <a:cs typeface="Times New Roman" panose="02020603050405020304" pitchFamily="18" charset="0"/>
              </a:rPr>
              <a:t>（</a:t>
            </a:r>
            <a:r>
              <a:rPr lang="en-US" altLang="zh-CN" sz="2400">
                <a:solidFill>
                  <a:srgbClr val="000000"/>
                </a:solidFill>
              </a:rPr>
              <a:t>1</a:t>
            </a:r>
            <a:r>
              <a:rPr lang="zh-CN" altLang="zh-CN" sz="2400">
                <a:solidFill>
                  <a:srgbClr val="000000"/>
                </a:solidFill>
                <a:cs typeface="Times New Roman" panose="02020603050405020304" pitchFamily="18" charset="0"/>
              </a:rPr>
              <a:t>）</a:t>
            </a:r>
            <a:endParaRPr lang="zh-CN" altLang="en-US"/>
          </a:p>
        </p:txBody>
      </p:sp>
      <p:pic>
        <p:nvPicPr>
          <p:cNvPr id="8" name="图片 7"/>
          <p:cNvPicPr>
            <a:picLocks noChangeAspect="1"/>
          </p:cNvPicPr>
          <p:nvPr/>
        </p:nvPicPr>
        <p:blipFill>
          <a:blip r:embed="rId4"/>
          <a:stretch>
            <a:fillRect/>
          </a:stretch>
        </p:blipFill>
        <p:spPr>
          <a:xfrm>
            <a:off x="2638822" y="1894466"/>
            <a:ext cx="6264945" cy="2207052"/>
          </a:xfrm>
          <a:prstGeom prst="rect">
            <a:avLst/>
          </a:prstGeom>
        </p:spPr>
      </p:pic>
    </p:spTree>
    <p:extLst>
      <p:ext uri="{BB962C8B-B14F-4D97-AF65-F5344CB8AC3E}">
        <p14:creationId xmlns:p14="http://schemas.microsoft.com/office/powerpoint/2010/main" val="3684229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淀粉水解及水解程度的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indent="612140"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新制的氢氧化铜碱性悬浊液代替银氨溶液，加热至沸腾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134766" y="1556792"/>
            <a:ext cx="6457920" cy="2345054"/>
          </a:xfrm>
          <a:prstGeom prst="rect">
            <a:avLst/>
          </a:prstGeom>
        </p:spPr>
      </p:pic>
    </p:spTree>
    <p:extLst>
      <p:ext uri="{BB962C8B-B14F-4D97-AF65-F5344CB8AC3E}">
        <p14:creationId xmlns:p14="http://schemas.microsoft.com/office/powerpoint/2010/main" val="1834750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实验现象及结论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723749250"/>
              </p:ext>
            </p:extLst>
          </p:nvPr>
        </p:nvGraphicFramePr>
        <p:xfrm>
          <a:off x="406574" y="1484784"/>
          <a:ext cx="11233249" cy="2194560"/>
        </p:xfrm>
        <a:graphic>
          <a:graphicData uri="http://schemas.openxmlformats.org/drawingml/2006/table">
            <a:tbl>
              <a:tblPr firstRow="1" firstCol="1" bandRow="1"/>
              <a:tblGrid>
                <a:gridCol w="1532215">
                  <a:extLst>
                    <a:ext uri="{9D8B030D-6E8A-4147-A177-3AD203B41FA5}">
                      <a16:colId xmlns:a16="http://schemas.microsoft.com/office/drawing/2014/main" val="4035578724"/>
                    </a:ext>
                  </a:extLst>
                </a:gridCol>
                <a:gridCol w="2462397">
                  <a:extLst>
                    <a:ext uri="{9D8B030D-6E8A-4147-A177-3AD203B41FA5}">
                      <a16:colId xmlns:a16="http://schemas.microsoft.com/office/drawing/2014/main" val="246343767"/>
                    </a:ext>
                  </a:extLst>
                </a:gridCol>
                <a:gridCol w="5196432">
                  <a:extLst>
                    <a:ext uri="{9D8B030D-6E8A-4147-A177-3AD203B41FA5}">
                      <a16:colId xmlns:a16="http://schemas.microsoft.com/office/drawing/2014/main" val="1184936383"/>
                    </a:ext>
                  </a:extLst>
                </a:gridCol>
                <a:gridCol w="2042205">
                  <a:extLst>
                    <a:ext uri="{9D8B030D-6E8A-4147-A177-3AD203B41FA5}">
                      <a16:colId xmlns:a16="http://schemas.microsoft.com/office/drawing/2014/main" val="1349609592"/>
                    </a:ext>
                  </a:extLst>
                </a:gridCol>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08414157"/>
                  </a:ext>
                </a:extLst>
              </a:tr>
              <a:tr h="0">
                <a:tc>
                  <a:txBody>
                    <a:bodyPr/>
                    <a:lstStyle/>
                    <a:p>
                      <a:pPr algn="ctr" hangingPunct="0">
                        <a:lnSpc>
                          <a:spcPct val="15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未产生银镜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或未产生砖红色沉淀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39711722"/>
                  </a:ext>
                </a:extLst>
              </a:tr>
              <a:tr h="0">
                <a:tc>
                  <a:txBody>
                    <a:bodyPr/>
                    <a:lstStyle/>
                    <a:p>
                      <a:pPr algn="ctr" hangingPunct="0">
                        <a:lnSpc>
                          <a:spcPct val="15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出现银镜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或产生砖红色沉淀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49816274"/>
                  </a:ext>
                </a:extLst>
              </a:tr>
              <a:tr h="0">
                <a:tc>
                  <a:txBody>
                    <a:bodyPr/>
                    <a:lstStyle/>
                    <a:p>
                      <a:pPr algn="ctr" hangingPunct="0">
                        <a:lnSpc>
                          <a:spcPct val="15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溶液不呈蓝色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出现银镜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或产生砖红色沉淀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完全水解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78075080"/>
                  </a:ext>
                </a:extLst>
              </a:tr>
            </a:tbl>
          </a:graphicData>
        </a:graphic>
      </p:graphicFrame>
    </p:spTree>
    <p:extLst>
      <p:ext uri="{BB962C8B-B14F-4D97-AF65-F5344CB8AC3E}">
        <p14:creationId xmlns:p14="http://schemas.microsoft.com/office/powerpoint/2010/main" val="3039442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7963"/>
          </a:xfrm>
        </p:spPr>
        <p:txBody>
          <a:bodyPr/>
          <a:lstStyle/>
          <a:p>
            <a:pPr indent="612140"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蛋白质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蛋白质的组成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知识点6.eps" descr="id:2147489671;FounderCES"/>
          <p:cNvPicPr/>
          <p:nvPr/>
        </p:nvPicPr>
        <p:blipFill>
          <a:blip r:embed="rId2"/>
          <a:stretch>
            <a:fillRect/>
          </a:stretch>
        </p:blipFill>
        <p:spPr>
          <a:xfrm>
            <a:off x="478582" y="836712"/>
            <a:ext cx="1623695" cy="431165"/>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540233962"/>
              </p:ext>
            </p:extLst>
          </p:nvPr>
        </p:nvGraphicFramePr>
        <p:xfrm>
          <a:off x="465922" y="2060848"/>
          <a:ext cx="11161240" cy="1097280"/>
        </p:xfrm>
        <a:graphic>
          <a:graphicData uri="http://schemas.openxmlformats.org/drawingml/2006/table">
            <a:tbl>
              <a:tblPr firstRow="1" firstCol="1" bandRow="1"/>
              <a:tblGrid>
                <a:gridCol w="1484404">
                  <a:extLst>
                    <a:ext uri="{9D8B030D-6E8A-4147-A177-3AD203B41FA5}">
                      <a16:colId xmlns:a16="http://schemas.microsoft.com/office/drawing/2014/main" val="66084470"/>
                    </a:ext>
                  </a:extLst>
                </a:gridCol>
                <a:gridCol w="4780292">
                  <a:extLst>
                    <a:ext uri="{9D8B030D-6E8A-4147-A177-3AD203B41FA5}">
                      <a16:colId xmlns:a16="http://schemas.microsoft.com/office/drawing/2014/main" val="2776290025"/>
                    </a:ext>
                  </a:extLst>
                </a:gridCol>
                <a:gridCol w="4896544">
                  <a:extLst>
                    <a:ext uri="{9D8B030D-6E8A-4147-A177-3AD203B41FA5}">
                      <a16:colId xmlns:a16="http://schemas.microsoft.com/office/drawing/2014/main" val="2398121833"/>
                    </a:ext>
                  </a:extLst>
                </a:gridCol>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351659440"/>
                  </a:ext>
                </a:extLst>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蛋白质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酶、肌肉、毛皮、细菌等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2587068"/>
                  </a:ext>
                </a:extLst>
              </a:tr>
            </a:tbl>
          </a:graphicData>
        </a:graphic>
      </p:graphicFrame>
      <mc:AlternateContent xmlns:mc="http://schemas.openxmlformats.org/markup-compatibility/2006" xmlns:a14="http://schemas.microsoft.com/office/drawing/2010/main">
        <mc:Choice Requires="a14">
          <p:sp>
            <p:nvSpPr>
              <p:cNvPr id="5" name="矩形 4"/>
              <p:cNvSpPr/>
              <p:nvPr/>
            </p:nvSpPr>
            <p:spPr>
              <a:xfrm>
                <a:off x="330026" y="3151633"/>
                <a:ext cx="6092825" cy="2202462"/>
              </a:xfrm>
              <a:prstGeom prst="rect">
                <a:avLst/>
              </a:prstGeom>
            </p:spPr>
            <p:txBody>
              <a:bodyPr>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黑体" panose="02010609060101010101" pitchFamily="49" charset="-122"/>
                    <a:cs typeface="Times New Roman" panose="02020603050405020304" pitchFamily="18" charset="0"/>
                  </a:rPr>
                  <a:t>蛋白质的化学性质</a:t>
                </a:r>
                <a:endParaRPr lang="zh-CN" altLang="zh-CN" sz="1050">
                  <a:solidFill>
                    <a:srgbClr val="000000"/>
                  </a:solidFill>
                  <a:cs typeface="Times New Roman" panose="02020603050405020304" pitchFamily="18" charset="0"/>
                </a:endParaRPr>
              </a:p>
              <a:p>
                <a:pPr algn="just">
                  <a:lnSpc>
                    <a:spcPct val="150000"/>
                  </a:lnSpc>
                  <a:spcAft>
                    <a:spcPts val="0"/>
                  </a:spcAft>
                  <a:tabLst>
                    <a:tab pos="5941060" algn="l"/>
                  </a:tabLs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）水解反应：蛋白质</a:t>
                </a:r>
                <a14:m>
                  <m:oMath xmlns:m="http://schemas.openxmlformats.org/officeDocument/2006/math">
                    <m:m>
                      <m:mPr>
                        <m:mcs>
                          <m:mc>
                            <m:mcPr>
                              <m:count m:val="1"/>
                              <m:mcJc m:val="center"/>
                            </m:mcPr>
                          </m:mc>
                        </m:mcs>
                        <m:ctrlPr>
                          <a:rPr lang="zh-CN" altLang="zh-CN" sz="2400"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sz="2400">
                              <a:solidFill>
                                <a:srgbClr val="000000"/>
                              </a:solidFill>
                              <a:latin typeface="Cambria Math" panose="02040503050406030204" pitchFamily="18" charset="0"/>
                              <a:cs typeface="Times New Roman" panose="02020603050405020304" pitchFamily="18" charset="0"/>
                            </a:rPr>
                            <m:t>酶</m:t>
                          </m:r>
                        </m:e>
                      </m:mr>
                      <m:mr>
                        <m:e>
                          <m:acc>
                            <m:accPr>
                              <m:chr m:val="⃗"/>
                              <m:ctrlPr>
                                <a:rPr lang="zh-CN" altLang="zh-CN" sz="2400"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a:solidFill>
                                    <a:srgbClr val="000000"/>
                                  </a:solidFill>
                                  <a:latin typeface="Cambria Math" panose="02040503050406030204" pitchFamily="18" charset="0"/>
                                  <a:cs typeface="Times New Roman" panose="02020603050405020304" pitchFamily="18" charset="0"/>
                                </a:rPr>
                                <m:t>        </m:t>
                              </m:r>
                            </m:e>
                          </m:acc>
                        </m:e>
                      </m:mr>
                    </m:m>
                  </m:oMath>
                </a14:m>
                <a:r>
                  <a:rPr lang="zh-CN" altLang="zh-CN" sz="2400">
                    <a:solidFill>
                      <a:srgbClr val="000000"/>
                    </a:solidFill>
                    <a:cs typeface="Times New Roman" panose="02020603050405020304" pitchFamily="18" charset="0"/>
                  </a:rPr>
                  <a:t>氨基酸。</a:t>
                </a:r>
                <a:endParaRPr lang="zh-CN" altLang="zh-CN" sz="1050">
                  <a:solidFill>
                    <a:srgbClr val="000000"/>
                  </a:solidFill>
                  <a:cs typeface="Times New Roman" panose="02020603050405020304" pitchFamily="18" charset="0"/>
                </a:endParaRPr>
              </a:p>
              <a:p>
                <a:pPr algn="just">
                  <a:lnSpc>
                    <a:spcPct val="150000"/>
                  </a:lnSpc>
                  <a:spcAft>
                    <a:spcPts val="0"/>
                  </a:spcAft>
                  <a:tabLst>
                    <a:tab pos="5941060" algn="l"/>
                  </a:tabLs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）特征反应</a:t>
                </a:r>
                <a:endParaRPr lang="zh-CN" altLang="zh-CN" sz="1050">
                  <a:solidFill>
                    <a:srgbClr val="000000"/>
                  </a:solidFill>
                  <a:cs typeface="Times New Roman" panose="02020603050405020304" pitchFamily="18" charset="0"/>
                </a:endParaRPr>
              </a:p>
            </p:txBody>
          </p:sp>
        </mc:Choice>
        <mc:Fallback xmlns="">
          <p:sp>
            <p:nvSpPr>
              <p:cNvPr id="5" name="矩形 4"/>
              <p:cNvSpPr>
                <a:spLocks noRot="1" noChangeAspect="1" noMove="1" noResize="1" noEditPoints="1" noAdjustHandles="1" noChangeArrowheads="1" noChangeShapeType="1" noTextEdit="1"/>
              </p:cNvSpPr>
              <p:nvPr/>
            </p:nvSpPr>
            <p:spPr>
              <a:xfrm>
                <a:off x="330026" y="3151633"/>
                <a:ext cx="6092825" cy="2202462"/>
              </a:xfrm>
              <a:prstGeom prst="rect">
                <a:avLst/>
              </a:prstGeom>
              <a:blipFill>
                <a:blip r:embed="rId3"/>
                <a:stretch>
                  <a:fillRect l="-1500" b="-2493"/>
                </a:stretch>
              </a:blipFill>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542420" y="5279679"/>
            <a:ext cx="6516457" cy="1236622"/>
          </a:xfrm>
          <a:prstGeom prst="rect">
            <a:avLst/>
          </a:prstGeom>
        </p:spPr>
      </p:pic>
    </p:spTree>
    <p:extLst>
      <p:ext uri="{BB962C8B-B14F-4D97-AF65-F5344CB8AC3E}">
        <p14:creationId xmlns:p14="http://schemas.microsoft.com/office/powerpoint/2010/main" val="3061080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盐析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大豆蛋白、鸡蛋清中所含的蛋白质可溶于水，在这些蛋白质溶液中加入某些浓的无机盐溶液</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溶液等</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，可使蛋白质的溶解度降低而析出。盐析的过程中，蛋白质的化学组成和空间结构没有发生改变。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蛋白质的变性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在加热、强酸、强碱、重金属盐、紫外线、福尔马林（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甲醛溶液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）的作用下，蛋白质原有的化学组成或空间结构会发生改变，其生理功能也会随之改变。变性后的蛋白质不能再恢复，变性是不可逆过程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07883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反应通常是指含有苯环的蛋白质与浓硝酸作用时会产生黄色固态物质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属于化学变化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而焰色反应是指钠、钾等多种金属元素被灼烧时火焰呈现的颜色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属于物理变化</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关键提醒.eps" descr="id:2147488248;FounderCES"/>
          <p:cNvPicPr/>
          <p:nvPr/>
        </p:nvPicPr>
        <p:blipFill>
          <a:blip r:embed="rId2"/>
          <a:stretch>
            <a:fillRect/>
          </a:stretch>
        </p:blipFill>
        <p:spPr>
          <a:xfrm>
            <a:off x="370525" y="899422"/>
            <a:ext cx="1630680" cy="339725"/>
          </a:xfrm>
          <a:prstGeom prst="rect">
            <a:avLst/>
          </a:prstGeom>
        </p:spPr>
      </p:pic>
    </p:spTree>
    <p:extLst>
      <p:ext uri="{BB962C8B-B14F-4D97-AF65-F5344CB8AC3E}">
        <p14:creationId xmlns:p14="http://schemas.microsoft.com/office/powerpoint/2010/main" val="546064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4566" y="764704"/>
            <a:ext cx="11485848" cy="3346237"/>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氨基酸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氨基酸分子中均含有羧基和氨基。在一定条件下，氨基酸之间能发生反应，生成较为复杂的化合物——多肽，多肽再经过一系列复杂的变化，从而构成结构更为复杂的蛋白质。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从食物中摄取的蛋白质在体内先水解成各种氨基酸，生成的不同种类氨基酸能以不同的数目和顺序彼此重新结合，构成人体组织所需的蛋白质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3303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350790" y="692696"/>
            <a:ext cx="6850505" cy="637559"/>
          </a:xfrm>
          <a:prstGeom prst="rect">
            <a:avLst/>
          </a:prstGeom>
        </p:spPr>
      </p:pic>
      <p:pic>
        <p:nvPicPr>
          <p:cNvPr id="4" name="要点.eps" descr="id:2147488297;FounderCES"/>
          <p:cNvPicPr/>
          <p:nvPr/>
        </p:nvPicPr>
        <p:blipFill>
          <a:blip r:embed="rId3"/>
          <a:stretch>
            <a:fillRect/>
          </a:stretch>
        </p:blipFill>
        <p:spPr>
          <a:xfrm>
            <a:off x="504460" y="1438654"/>
            <a:ext cx="895350" cy="381000"/>
          </a:xfrm>
          <a:prstGeom prst="rect">
            <a:avLst/>
          </a:prstGeom>
        </p:spPr>
      </p:pic>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1268760"/>
                <a:ext cx="11485848" cy="4579331"/>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乙醇</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和乙酸在反应中断键的位置分析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）与钠反应（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14:m>
                  <m:oMath xmlns:m="http://schemas.openxmlformats.org/officeDocument/2006/math">
                    <m:m>
                      <m:mPr>
                        <m:mcs>
                          <m:mc>
                            <m:mcPr>
                              <m:count m:val="1"/>
                              <m:mcJc m:val="center"/>
                            </m:mcPr>
                          </m:mc>
                        </m:mcs>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等活泼金属也能和乙醇反应产生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1268760"/>
                <a:ext cx="11485848" cy="4579331"/>
              </a:xfrm>
              <a:blipFill>
                <a:blip r:embed="rId4"/>
                <a:stretch>
                  <a:fillRect l="-796" b="-666"/>
                </a:stretch>
              </a:blipFill>
            </p:spPr>
            <p:txBody>
              <a:bodyPr/>
              <a:lstStyle/>
              <a:p>
                <a:r>
                  <a:rPr lang="zh-CN" altLang="en-US">
                    <a:noFill/>
                  </a:rPr>
                  <a:t> </a:t>
                </a:r>
              </a:p>
            </p:txBody>
          </p:sp>
        </mc:Fallback>
      </mc:AlternateContent>
      <p:pic>
        <p:nvPicPr>
          <p:cNvPr id="2" name="图片 1"/>
          <p:cNvPicPr>
            <a:picLocks noChangeAspect="1"/>
          </p:cNvPicPr>
          <p:nvPr/>
        </p:nvPicPr>
        <p:blipFill>
          <a:blip r:embed="rId5"/>
          <a:stretch>
            <a:fillRect/>
          </a:stretch>
        </p:blipFill>
        <p:spPr>
          <a:xfrm>
            <a:off x="3430910" y="2060848"/>
            <a:ext cx="3265864" cy="1802079"/>
          </a:xfrm>
          <a:prstGeom prst="rect">
            <a:avLst/>
          </a:prstGeom>
        </p:spPr>
      </p:pic>
    </p:spTree>
    <p:extLst>
      <p:ext uri="{BB962C8B-B14F-4D97-AF65-F5344CB8AC3E}">
        <p14:creationId xmlns:p14="http://schemas.microsoft.com/office/powerpoint/2010/main" val="1437492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047647"/>
              </a:xfrm>
            </p:spPr>
            <p:txBody>
              <a:bodyPr/>
              <a:lstStyle/>
              <a:p>
                <a:pPr hangingPunct="0">
                  <a:lnSpc>
                    <a:spcPct val="130000"/>
                  </a:lnSpc>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完全氧化（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化学键全部断裂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催化氧化（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box>
                            <m:boxPr>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𝐂𝐮</m:t>
                                  </m:r>
                                  <m:r>
                                    <a:rPr lang="zh-CN" altLang="zh-CN" b="1">
                                      <a:solidFill>
                                        <a:srgbClr val="000000"/>
                                      </a:solidFill>
                                      <a:latin typeface="Cambria Math" panose="02040503050406030204" pitchFamily="18" charset="0"/>
                                      <a:ea typeface="微软雅黑" panose="020B0503020204020204" pitchFamily="34" charset="-122"/>
                                      <a:cs typeface="微软雅黑" panose="020B0503020204020204" pitchFamily="34" charset="-122"/>
                                    </a:rPr>
                                    <m:t>或</m:t>
                                  </m:r>
                                  <m:r>
                                    <a:rPr lang="en-US" altLang="zh-CN"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𝐀𝐠</m:t>
                                  </m:r>
                                </m:e>
                              </m:groupChr>
                            </m:e>
                          </m:box>
                        </m:e>
                      </m:mr>
                      <m:mr>
                        <m:e>
                          <m:r>
                            <a:rPr lang="en-US" altLang="zh-CN"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）酯化反应（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47647"/>
              </a:xfrm>
              <a:blipFill>
                <a:blip r:embed="rId2"/>
                <a:stretch>
                  <a:fillRect l="-796" t="-151" b="-1355"/>
                </a:stretch>
              </a:blipFill>
            </p:spPr>
            <p:txBody>
              <a:bodyPr/>
              <a:lstStyle/>
              <a:p>
                <a:r>
                  <a:rPr lang="zh-CN" altLang="en-US">
                    <a:noFill/>
                  </a:rPr>
                  <a:t> </a:t>
                </a:r>
              </a:p>
            </p:txBody>
          </p:sp>
        </mc:Fallback>
      </mc:AlternateContent>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854846" y="4581128"/>
            <a:ext cx="5635669" cy="2033338"/>
          </a:xfrm>
          <a:prstGeom prst="rect">
            <a:avLst/>
          </a:prstGeom>
        </p:spPr>
      </p:pic>
    </p:spTree>
    <p:extLst>
      <p:ext uri="{BB962C8B-B14F-4D97-AF65-F5344CB8AC3E}">
        <p14:creationId xmlns:p14="http://schemas.microsoft.com/office/powerpoint/2010/main" val="3054122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080348"/>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乙酸</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14:m>
                  <m:oMath xmlns:m="http://schemas.openxmlformats.org/officeDocument/2006/math">
                    <m:m>
                      <m:mPr>
                        <m:mcs>
                          <m:mc>
                            <m:mcPr>
                              <m:count m:val="1"/>
                              <m:mcJc m:val="center"/>
                            </m:mcPr>
                          </m:mc>
                        </m:mcs>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14:m>
                  <m:oMath xmlns:m="http://schemas.openxmlformats.org/officeDocument/2006/math">
                    <m:m>
                      <m:mPr>
                        <m:mcs>
                          <m:mc>
                            <m:mcPr>
                              <m:count m:val="1"/>
                              <m:mcJc m:val="center"/>
                            </m:mcPr>
                          </m:mc>
                        </m:mcs>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）酯化反应（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80348"/>
              </a:xfrm>
              <a:blipFill>
                <a:blip r:embed="rId2"/>
                <a:stretch>
                  <a:fillRect l="-796" b="-746"/>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3950004" y="980728"/>
            <a:ext cx="3149967" cy="1605743"/>
          </a:xfrm>
          <a:prstGeom prst="rect">
            <a:avLst/>
          </a:prstGeom>
        </p:spPr>
      </p:pic>
      <p:sp>
        <p:nvSpPr>
          <p:cNvPr id="4" name="矩形 3"/>
          <p:cNvSpPr/>
          <p:nvPr/>
        </p:nvSpPr>
        <p:spPr>
          <a:xfrm>
            <a:off x="406574" y="4902251"/>
            <a:ext cx="3603872" cy="461665"/>
          </a:xfrm>
          <a:prstGeom prst="rect">
            <a:avLst/>
          </a:prstGeom>
        </p:spPr>
        <p:txBody>
          <a:bodyPr wrap="none">
            <a:spAutoFit/>
          </a:bodyPr>
          <a:lstStyle/>
          <a:p>
            <a:r>
              <a:rPr lang="en-US" altLang="zh-CN" sz="2400">
                <a:solidFill>
                  <a:srgbClr val="000000"/>
                </a:solidFill>
              </a:rPr>
              <a:t>CH</a:t>
            </a:r>
            <a:r>
              <a:rPr lang="en-US" altLang="zh-CN" sz="2400" baseline="-25000">
                <a:solidFill>
                  <a:srgbClr val="000000"/>
                </a:solidFill>
              </a:rPr>
              <a:t>3</a:t>
            </a:r>
            <a:r>
              <a:rPr lang="en-US" altLang="zh-CN" sz="2400">
                <a:solidFill>
                  <a:srgbClr val="000000"/>
                </a:solidFill>
              </a:rPr>
              <a:t>COOH</a:t>
            </a:r>
            <a:r>
              <a:rPr lang="zh-CN" altLang="zh-CN" sz="2400">
                <a:solidFill>
                  <a:srgbClr val="000000"/>
                </a:solidFill>
                <a:cs typeface="Times New Roman" panose="02020603050405020304" pitchFamily="18" charset="0"/>
              </a:rPr>
              <a:t>＋</a:t>
            </a:r>
            <a:r>
              <a:rPr lang="en-US" altLang="zh-CN" sz="2400">
                <a:solidFill>
                  <a:srgbClr val="000000"/>
                </a:solidFill>
              </a:rPr>
              <a:t>CH</a:t>
            </a:r>
            <a:r>
              <a:rPr lang="en-US" altLang="zh-CN" sz="2400" baseline="-25000">
                <a:solidFill>
                  <a:srgbClr val="000000"/>
                </a:solidFill>
              </a:rPr>
              <a:t>3</a:t>
            </a:r>
            <a:r>
              <a:rPr lang="en-US" altLang="zh-CN" sz="2400">
                <a:solidFill>
                  <a:srgbClr val="000000"/>
                </a:solidFill>
              </a:rPr>
              <a:t>CH</a:t>
            </a:r>
            <a:r>
              <a:rPr lang="en-US" altLang="zh-CN" sz="2400" baseline="-25000">
                <a:solidFill>
                  <a:srgbClr val="000000"/>
                </a:solidFill>
              </a:rPr>
              <a:t>2</a:t>
            </a:r>
            <a:r>
              <a:rPr lang="en-US" altLang="zh-CN" sz="2400">
                <a:solidFill>
                  <a:srgbClr val="000000"/>
                </a:solidFill>
              </a:rPr>
              <a:t>OH</a:t>
            </a:r>
            <a:endParaRPr lang="zh-CN" altLang="en-US"/>
          </a:p>
        </p:txBody>
      </p:sp>
      <p:sp>
        <p:nvSpPr>
          <p:cNvPr id="5" name="矩形 4"/>
          <p:cNvSpPr/>
          <p:nvPr/>
        </p:nvSpPr>
        <p:spPr>
          <a:xfrm>
            <a:off x="4006974" y="5589240"/>
            <a:ext cx="3005951"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COOC</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5</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endParaRPr lang="zh-CN" altLang="zh-CN" sz="1050">
              <a:solidFill>
                <a:srgbClr val="000000"/>
              </a:solidFill>
              <a:cs typeface="Times New Roman" panose="02020603050405020304" pitchFamily="18" charset="0"/>
            </a:endParaRPr>
          </a:p>
        </p:txBody>
      </p:sp>
      <p:pic>
        <p:nvPicPr>
          <p:cNvPr id="6" name="图片 5"/>
          <p:cNvPicPr>
            <a:picLocks noChangeAspect="1"/>
          </p:cNvPicPr>
          <p:nvPr/>
        </p:nvPicPr>
        <p:blipFill>
          <a:blip r:embed="rId4"/>
          <a:stretch>
            <a:fillRect/>
          </a:stretch>
        </p:blipFill>
        <p:spPr>
          <a:xfrm>
            <a:off x="3934966" y="4786014"/>
            <a:ext cx="1340175" cy="761168"/>
          </a:xfrm>
          <a:prstGeom prst="rect">
            <a:avLst/>
          </a:prstGeom>
        </p:spPr>
      </p:pic>
    </p:spTree>
    <p:extLst>
      <p:ext uri="{BB962C8B-B14F-4D97-AF65-F5344CB8AC3E}">
        <p14:creationId xmlns:p14="http://schemas.microsoft.com/office/powerpoint/2010/main" val="4038174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763863" y="692696"/>
            <a:ext cx="6275045" cy="644656"/>
          </a:xfrm>
          <a:prstGeom prst="rect">
            <a:avLst/>
          </a:prstGeom>
        </p:spPr>
      </p:pic>
      <p:pic>
        <p:nvPicPr>
          <p:cNvPr id="4" name="知识点1.eps" descr="id:2147488213;FounderCES"/>
          <p:cNvPicPr/>
          <p:nvPr/>
        </p:nvPicPr>
        <p:blipFill>
          <a:blip r:embed="rId3"/>
          <a:stretch>
            <a:fillRect/>
          </a:stretch>
        </p:blipFill>
        <p:spPr>
          <a:xfrm>
            <a:off x="378106" y="1556792"/>
            <a:ext cx="1409700" cy="389255"/>
          </a:xfrm>
          <a:prstGeom prst="rect">
            <a:avLst/>
          </a:prstGeom>
        </p:spPr>
      </p:pic>
      <p:sp>
        <p:nvSpPr>
          <p:cNvPr id="5" name="内容占位符 4"/>
          <p:cNvSpPr>
            <a:spLocks noGrp="1"/>
          </p:cNvSpPr>
          <p:nvPr>
            <p:ph idx="1"/>
          </p:nvPr>
        </p:nvSpPr>
        <p:spPr>
          <a:xfrm>
            <a:off x="360854" y="1412776"/>
            <a:ext cx="11485848" cy="3589444"/>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乙醇</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的组成与结构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，符合该分子式的有机物有两种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）金属钠可保存在煤油（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多种烃的混合物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）中，而金属钠与乙醇反应会放出气体，据此分析判断乙醇的结构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p:nvPr/>
        </p:nvPicPr>
        <p:blipFill>
          <a:blip r:embed="rId4"/>
          <a:stretch>
            <a:fillRect/>
          </a:stretch>
        </p:blipFill>
        <p:spPr>
          <a:xfrm>
            <a:off x="8975526" y="1567099"/>
            <a:ext cx="2419350" cy="1383665"/>
          </a:xfrm>
          <a:prstGeom prst="rect">
            <a:avLst/>
          </a:prstGeom>
        </p:spPr>
      </p:pic>
      <p:sp>
        <p:nvSpPr>
          <p:cNvPr id="8" name="矩形 7"/>
          <p:cNvSpPr/>
          <p:nvPr/>
        </p:nvSpPr>
        <p:spPr>
          <a:xfrm>
            <a:off x="391387" y="2895327"/>
            <a:ext cx="494046" cy="461665"/>
          </a:xfrm>
          <a:prstGeom prst="rect">
            <a:avLst/>
          </a:prstGeom>
        </p:spPr>
        <p:txBody>
          <a:bodyPr wrap="none">
            <a:spAutoFit/>
          </a:bodyPr>
          <a:lstStyle/>
          <a:p>
            <a:r>
              <a:rPr lang="zh-CN" altLang="zh-CN" sz="2400">
                <a:solidFill>
                  <a:srgbClr val="000000"/>
                </a:solidFill>
                <a:cs typeface="Times New Roman" panose="02020603050405020304" pitchFamily="18" charset="0"/>
              </a:rPr>
              <a:t>或</a:t>
            </a:r>
            <a:endParaRPr lang="zh-CN" altLang="en-US"/>
          </a:p>
        </p:txBody>
      </p:sp>
      <p:pic>
        <p:nvPicPr>
          <p:cNvPr id="9" name="图片 8"/>
          <p:cNvPicPr/>
          <p:nvPr/>
        </p:nvPicPr>
        <p:blipFill>
          <a:blip r:embed="rId5"/>
          <a:stretch>
            <a:fillRect/>
          </a:stretch>
        </p:blipFill>
        <p:spPr>
          <a:xfrm>
            <a:off x="766614" y="2499731"/>
            <a:ext cx="2190750" cy="1252855"/>
          </a:xfrm>
          <a:prstGeom prst="rect">
            <a:avLst/>
          </a:prstGeom>
        </p:spPr>
      </p:pic>
      <p:sp>
        <p:nvSpPr>
          <p:cNvPr id="10" name="矩形 9"/>
          <p:cNvSpPr/>
          <p:nvPr/>
        </p:nvSpPr>
        <p:spPr>
          <a:xfrm>
            <a:off x="2968314" y="3212976"/>
            <a:ext cx="494046" cy="461665"/>
          </a:xfrm>
          <a:prstGeom prst="rect">
            <a:avLst/>
          </a:prstGeom>
        </p:spPr>
        <p:txBody>
          <a:bodyPr wrap="none">
            <a:spAutoFit/>
          </a:bodyPr>
          <a:lstStyle/>
          <a:p>
            <a:r>
              <a:rPr lang="zh-CN" altLang="zh-CN" sz="2400">
                <a:solidFill>
                  <a:srgbClr val="000000"/>
                </a:solidFill>
                <a:cs typeface="Times New Roman" panose="02020603050405020304" pitchFamily="18" charset="0"/>
              </a:rPr>
              <a:t>。</a:t>
            </a:r>
            <a:endParaRPr lang="zh-CN" altLang="en-US"/>
          </a:p>
        </p:txBody>
      </p:sp>
    </p:spTree>
    <p:extLst>
      <p:ext uri="{BB962C8B-B14F-4D97-AF65-F5344CB8AC3E}">
        <p14:creationId xmlns:p14="http://schemas.microsoft.com/office/powerpoint/2010/main" val="1909147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632311"/>
              </a:xfrm>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分子的结构式如下图所示。下列反应及断键部位正确的是（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键断裂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乙酸与乙醇发生酯化反应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键断裂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在红磷存在时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键断裂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乙酸变成乙酸酐的反应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a:rPr lang="en-US" altLang="zh-CN" b="1" i="1" smtClean="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键断裂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632311"/>
              </a:xfrm>
              <a:blipFill>
                <a:blip r:embed="rId2"/>
                <a:stretch>
                  <a:fillRect l="-796" r="-849" b="-433"/>
                </a:stretch>
              </a:blipFill>
            </p:spPr>
            <p:txBody>
              <a:bodyPr/>
              <a:lstStyle/>
              <a:p>
                <a:r>
                  <a:rPr lang="zh-CN" altLang="en-US">
                    <a:noFill/>
                  </a:rPr>
                  <a:t> </a:t>
                </a:r>
              </a:p>
            </p:txBody>
          </p:sp>
        </mc:Fallback>
      </mc:AlternateContent>
      <p:pic>
        <p:nvPicPr>
          <p:cNvPr id="4" name="24典例.eps" descr="id:2147489721;FounderCES"/>
          <p:cNvPicPr/>
          <p:nvPr/>
        </p:nvPicPr>
        <p:blipFill>
          <a:blip r:embed="rId3"/>
          <a:stretch>
            <a:fillRect/>
          </a:stretch>
        </p:blipFill>
        <p:spPr>
          <a:xfrm>
            <a:off x="360854" y="925752"/>
            <a:ext cx="895985" cy="387350"/>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6671270" y="1313102"/>
            <a:ext cx="3314442" cy="2007704"/>
          </a:xfrm>
          <a:prstGeom prst="rect">
            <a:avLst/>
          </a:prstGeom>
        </p:spPr>
      </p:pic>
      <p:pic>
        <p:nvPicPr>
          <p:cNvPr id="7" name="图片 6"/>
          <p:cNvPicPr>
            <a:picLocks noChangeAspect="1"/>
          </p:cNvPicPr>
          <p:nvPr/>
        </p:nvPicPr>
        <p:blipFill>
          <a:blip r:embed="rId5"/>
          <a:stretch>
            <a:fillRect/>
          </a:stretch>
        </p:blipFill>
        <p:spPr>
          <a:xfrm>
            <a:off x="2854846" y="2981601"/>
            <a:ext cx="876388" cy="580674"/>
          </a:xfrm>
          <a:prstGeom prst="rect">
            <a:avLst/>
          </a:prstGeom>
        </p:spPr>
      </p:pic>
      <p:pic>
        <p:nvPicPr>
          <p:cNvPr id="8" name="图片 7"/>
          <p:cNvPicPr>
            <a:picLocks noChangeAspect="1"/>
          </p:cNvPicPr>
          <p:nvPr/>
        </p:nvPicPr>
        <p:blipFill>
          <a:blip r:embed="rId6"/>
          <a:stretch>
            <a:fillRect/>
          </a:stretch>
        </p:blipFill>
        <p:spPr>
          <a:xfrm>
            <a:off x="5807174" y="4042697"/>
            <a:ext cx="1639437" cy="507445"/>
          </a:xfrm>
          <a:prstGeom prst="rect">
            <a:avLst/>
          </a:prstGeom>
        </p:spPr>
      </p:pic>
      <p:pic>
        <p:nvPicPr>
          <p:cNvPr id="9" name="图片 8"/>
          <p:cNvPicPr>
            <a:picLocks noChangeAspect="1"/>
          </p:cNvPicPr>
          <p:nvPr/>
        </p:nvPicPr>
        <p:blipFill>
          <a:blip r:embed="rId7">
            <a:clrChange>
              <a:clrFrom>
                <a:srgbClr val="FFFFFF"/>
              </a:clrFrom>
              <a:clrTo>
                <a:srgbClr val="FFFFFF">
                  <a:alpha val="0"/>
                </a:srgbClr>
              </a:clrTo>
            </a:clrChange>
          </a:blip>
          <a:stretch>
            <a:fillRect/>
          </a:stretch>
        </p:blipFill>
        <p:spPr>
          <a:xfrm>
            <a:off x="7325428" y="3562275"/>
            <a:ext cx="3317908" cy="1076398"/>
          </a:xfrm>
          <a:prstGeom prst="rect">
            <a:avLst/>
          </a:prstGeom>
        </p:spPr>
      </p:pic>
      <p:pic>
        <p:nvPicPr>
          <p:cNvPr id="11" name="24答案.eps" descr="id:2147489742;FounderCES"/>
          <p:cNvPicPr/>
          <p:nvPr/>
        </p:nvPicPr>
        <p:blipFill>
          <a:blip r:embed="rId8"/>
          <a:stretch>
            <a:fillRect/>
          </a:stretch>
        </p:blipFill>
        <p:spPr>
          <a:xfrm>
            <a:off x="430046" y="6258343"/>
            <a:ext cx="840740" cy="299720"/>
          </a:xfrm>
          <a:prstGeom prst="rect">
            <a:avLst/>
          </a:prstGeom>
        </p:spPr>
      </p:pic>
      <p:sp>
        <p:nvSpPr>
          <p:cNvPr id="10" name="矩形 9"/>
          <p:cNvSpPr/>
          <p:nvPr/>
        </p:nvSpPr>
        <p:spPr>
          <a:xfrm>
            <a:off x="1371439" y="6067418"/>
            <a:ext cx="389850" cy="646331"/>
          </a:xfrm>
          <a:prstGeom prst="rect">
            <a:avLst/>
          </a:prstGeom>
        </p:spPr>
        <p:txBody>
          <a:bodyPr wrap="none">
            <a:spAutoFit/>
          </a:bodyPr>
          <a:lstStyle/>
          <a:p>
            <a:pPr algn="just">
              <a:lnSpc>
                <a:spcPct val="150000"/>
              </a:lnSpc>
              <a:spcAft>
                <a:spcPts val="0"/>
              </a:spcAft>
              <a:tabLst>
                <a:tab pos="594106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07420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乙酸与乙醇发生酯化反应时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酸脱羟基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溴原子取代了甲基上的氢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乙酸生成乙酸酐的反应中</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一个乙酸分子断</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另一个乙酸分子断</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4" name="24解析.eps" descr="id:2147489735;FounderCES"/>
          <p:cNvPicPr/>
          <p:nvPr/>
        </p:nvPicPr>
        <p:blipFill>
          <a:blip r:embed="rId2"/>
          <a:stretch>
            <a:fillRect/>
          </a:stretch>
        </p:blipFill>
        <p:spPr>
          <a:xfrm>
            <a:off x="406574" y="908720"/>
            <a:ext cx="840740" cy="299720"/>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646934" y="2852936"/>
            <a:ext cx="4398385" cy="2664296"/>
          </a:xfrm>
          <a:prstGeom prst="rect">
            <a:avLst/>
          </a:prstGeom>
        </p:spPr>
      </p:pic>
    </p:spTree>
    <p:extLst>
      <p:ext uri="{BB962C8B-B14F-4D97-AF65-F5344CB8AC3E}">
        <p14:creationId xmlns:p14="http://schemas.microsoft.com/office/powerpoint/2010/main" val="2230325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a:solidFill>
            <a:srgbClr val="E3F2E7"/>
          </a:solidFill>
        </p:spPr>
        <p:txBody>
          <a:bodyPr/>
          <a:lstStyle/>
          <a:p>
            <a:pPr hangingPunct="0">
              <a:spcAft>
                <a:spcPts val="0"/>
              </a:spcAft>
              <a:tabLst>
                <a:tab pos="594106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、碳酸、水、乙醇的分子组成中均含有羟基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它们有相似的性质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如易溶于水、能与活泼金属反应产生氢气等。但由于与羟基相连的原子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或原子团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它们也呈现出不同的性质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羟基中氢原子的活泼性不同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其活泼性强弱顺序为乙酸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乙醇</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顿有所悟.eps" descr="id:2147488340;FounderCES"/>
          <p:cNvPicPr/>
          <p:nvPr/>
        </p:nvPicPr>
        <p:blipFill>
          <a:blip r:embed="rId2"/>
          <a:stretch>
            <a:fillRect/>
          </a:stretch>
        </p:blipFill>
        <p:spPr>
          <a:xfrm>
            <a:off x="406574" y="886405"/>
            <a:ext cx="1667510" cy="365760"/>
          </a:xfrm>
          <a:prstGeom prst="rect">
            <a:avLst/>
          </a:prstGeom>
        </p:spPr>
      </p:pic>
    </p:spTree>
    <p:extLst>
      <p:ext uri="{BB962C8B-B14F-4D97-AF65-F5344CB8AC3E}">
        <p14:creationId xmlns:p14="http://schemas.microsoft.com/office/powerpoint/2010/main" val="197284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lvl="0"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金属钠可保存在煤油中，说明烷烃分子中与碳原子相连的氢不能被金属钠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tabLst>
                <a:tab pos="594106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。金属钠能与乙醇反应放出气体，说明乙醇的结构式是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327454" y="1427243"/>
            <a:ext cx="2430229" cy="1500075"/>
          </a:xfrm>
          <a:prstGeom prst="rect">
            <a:avLst/>
          </a:prstGeom>
        </p:spPr>
      </p:pic>
      <p:pic>
        <p:nvPicPr>
          <p:cNvPr id="5" name="图片 4"/>
          <p:cNvPicPr>
            <a:picLocks noChangeAspect="1"/>
          </p:cNvPicPr>
          <p:nvPr/>
        </p:nvPicPr>
        <p:blipFill>
          <a:blip r:embed="rId3"/>
          <a:stretch>
            <a:fillRect/>
          </a:stretch>
        </p:blipFill>
        <p:spPr>
          <a:xfrm>
            <a:off x="1414686" y="2420888"/>
            <a:ext cx="2435606" cy="1618360"/>
          </a:xfrm>
          <a:prstGeom prst="rect">
            <a:avLst/>
          </a:prstGeom>
        </p:spPr>
      </p:pic>
    </p:spTree>
    <p:extLst>
      <p:ext uri="{BB962C8B-B14F-4D97-AF65-F5344CB8AC3E}">
        <p14:creationId xmlns:p14="http://schemas.microsoft.com/office/powerpoint/2010/main" val="789997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025333"/>
              </a:xfrm>
            </p:spPr>
            <p:txBody>
              <a:bodyPr/>
              <a:lstStyle/>
              <a:p>
                <a:pPr algn="l"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乙醇与过量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smtClean="0">
                    <a:solidFill>
                      <a:srgbClr val="000000"/>
                    </a:solidFill>
                    <a:ea typeface="宋体" panose="02010600030101010101" pitchFamily="2" charset="-122"/>
                    <a:cs typeface="Times New Roman" panose="02020603050405020304" pitchFamily="18" charset="0"/>
                  </a:rPr>
                  <a:t>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，说明乙醇只能提供</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algn="l"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羟基上的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原子。乙醇与钠反应的化学方程式为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p>
              <a:p>
                <a:pPr algn="l"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14:m>
                  <m:oMath xmlns:m="http://schemas.openxmlformats.org/officeDocument/2006/math">
                    <m:m>
                      <m:mPr>
                        <m:mcs>
                          <m:mc>
                            <m:mcPr>
                              <m:count m:val="1"/>
                              <m:mcJc m:val="center"/>
                            </m:mcPr>
                          </m:mc>
                        </m:mcs>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）乙醇与钠反应比水与钠反应要缓慢得多，说明乙醇分子中羟基上的氢原子不如水分子中的氢原子活泼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025333"/>
              </a:xfrm>
              <a:blipFill>
                <a:blip r:embed="rId2"/>
                <a:stretch>
                  <a:fillRect l="-796" r="-849" b="-151"/>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406574" y="1412776"/>
            <a:ext cx="2526165" cy="1610161"/>
          </a:xfrm>
          <a:prstGeom prst="rect">
            <a:avLst/>
          </a:prstGeom>
        </p:spPr>
      </p:pic>
    </p:spTree>
    <p:extLst>
      <p:ext uri="{BB962C8B-B14F-4D97-AF65-F5344CB8AC3E}">
        <p14:creationId xmlns:p14="http://schemas.microsoft.com/office/powerpoint/2010/main" val="1873261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8220;FounderCES"/>
          <p:cNvPicPr/>
          <p:nvPr/>
        </p:nvPicPr>
        <p:blipFill>
          <a:blip r:embed="rId2"/>
          <a:stretch>
            <a:fillRect/>
          </a:stretch>
        </p:blipFill>
        <p:spPr>
          <a:xfrm>
            <a:off x="461330" y="900094"/>
            <a:ext cx="1504950" cy="399415"/>
          </a:xfrm>
          <a:prstGeom prst="rect">
            <a:avLst/>
          </a:prstGeom>
        </p:spPr>
      </p:pic>
      <p:sp>
        <p:nvSpPr>
          <p:cNvPr id="9" name="内容占位符 8"/>
          <p:cNvSpPr>
            <a:spLocks noGrp="1"/>
          </p:cNvSpPr>
          <p:nvPr>
            <p:ph idx="1"/>
          </p:nvPr>
        </p:nvSpPr>
        <p:spPr>
          <a:xfrm>
            <a:off x="360854" y="764704"/>
            <a:ext cx="11485848" cy="576248"/>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氢原子</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活泼性比</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579556816"/>
              </p:ext>
            </p:extLst>
          </p:nvPr>
        </p:nvGraphicFramePr>
        <p:xfrm>
          <a:off x="386733" y="1484784"/>
          <a:ext cx="11485847" cy="4572000"/>
        </p:xfrm>
        <a:graphic>
          <a:graphicData uri="http://schemas.openxmlformats.org/drawingml/2006/table">
            <a:tbl>
              <a:tblPr firstRow="1" firstCol="1" bandRow="1"/>
              <a:tblGrid>
                <a:gridCol w="1466327">
                  <a:extLst>
                    <a:ext uri="{9D8B030D-6E8A-4147-A177-3AD203B41FA5}">
                      <a16:colId xmlns:a16="http://schemas.microsoft.com/office/drawing/2014/main" val="3308843983"/>
                    </a:ext>
                  </a:extLst>
                </a:gridCol>
                <a:gridCol w="3126659">
                  <a:extLst>
                    <a:ext uri="{9D8B030D-6E8A-4147-A177-3AD203B41FA5}">
                      <a16:colId xmlns:a16="http://schemas.microsoft.com/office/drawing/2014/main" val="963249392"/>
                    </a:ext>
                  </a:extLst>
                </a:gridCol>
                <a:gridCol w="2629235">
                  <a:extLst>
                    <a:ext uri="{9D8B030D-6E8A-4147-A177-3AD203B41FA5}">
                      <a16:colId xmlns:a16="http://schemas.microsoft.com/office/drawing/2014/main" val="3136501246"/>
                    </a:ext>
                  </a:extLst>
                </a:gridCol>
                <a:gridCol w="4263626">
                  <a:extLst>
                    <a:ext uri="{9D8B030D-6E8A-4147-A177-3AD203B41FA5}">
                      <a16:colId xmlns:a16="http://schemas.microsoft.com/office/drawing/2014/main" val="121539260"/>
                    </a:ext>
                  </a:extLst>
                </a:gridCol>
              </a:tblGrid>
              <a:tr h="54864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669075674"/>
                  </a:ext>
                </a:extLst>
              </a:tr>
              <a:tr h="468584">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比与醇反应剧烈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63729615"/>
                  </a:ext>
                </a:extLst>
              </a:tr>
              <a:tr h="54864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氢氧化钠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2179244"/>
                  </a:ext>
                </a:extLst>
              </a:tr>
              <a:tr h="54864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碳酸钠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95770439"/>
                  </a:ext>
                </a:extLst>
              </a:tr>
              <a:tr h="54864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碳酸氢钠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70329759"/>
                  </a:ext>
                </a:extLst>
              </a:tr>
              <a:tr h="548640">
                <a:tc gridSpan="4">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羧酸</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483896127"/>
                  </a:ext>
                </a:extLst>
              </a:tr>
            </a:tbl>
          </a:graphicData>
        </a:graphic>
      </p:graphicFrame>
      <p:pic>
        <p:nvPicPr>
          <p:cNvPr id="4" name="图片 3"/>
          <p:cNvPicPr>
            <a:picLocks noChangeAspect="1"/>
          </p:cNvPicPr>
          <p:nvPr/>
        </p:nvPicPr>
        <p:blipFill>
          <a:blip r:embed="rId3"/>
          <a:stretch>
            <a:fillRect/>
          </a:stretch>
        </p:blipFill>
        <p:spPr>
          <a:xfrm>
            <a:off x="2350790" y="1657854"/>
            <a:ext cx="2139725" cy="1238035"/>
          </a:xfrm>
          <a:prstGeom prst="rect">
            <a:avLst/>
          </a:prstGeom>
        </p:spPr>
      </p:pic>
      <p:pic>
        <p:nvPicPr>
          <p:cNvPr id="5" name="图片 4"/>
          <p:cNvPicPr>
            <a:picLocks noChangeAspect="1"/>
          </p:cNvPicPr>
          <p:nvPr/>
        </p:nvPicPr>
        <p:blipFill>
          <a:blip r:embed="rId4"/>
          <a:stretch>
            <a:fillRect/>
          </a:stretch>
        </p:blipFill>
        <p:spPr>
          <a:xfrm>
            <a:off x="5552948" y="2395358"/>
            <a:ext cx="1481349" cy="486626"/>
          </a:xfrm>
          <a:prstGeom prst="rect">
            <a:avLst/>
          </a:prstGeom>
        </p:spPr>
      </p:pic>
      <p:pic>
        <p:nvPicPr>
          <p:cNvPr id="6" name="图片 5"/>
          <p:cNvPicPr>
            <a:picLocks noChangeAspect="1"/>
          </p:cNvPicPr>
          <p:nvPr/>
        </p:nvPicPr>
        <p:blipFill>
          <a:blip r:embed="rId5"/>
          <a:stretch>
            <a:fillRect/>
          </a:stretch>
        </p:blipFill>
        <p:spPr>
          <a:xfrm>
            <a:off x="9047534" y="2276871"/>
            <a:ext cx="1481349" cy="522408"/>
          </a:xfrm>
          <a:prstGeom prst="rect">
            <a:avLst/>
          </a:prstGeom>
        </p:spPr>
      </p:pic>
      <p:pic>
        <p:nvPicPr>
          <p:cNvPr id="7" name="图片 6"/>
          <p:cNvPicPr>
            <a:picLocks noChangeAspect="1"/>
          </p:cNvPicPr>
          <p:nvPr/>
        </p:nvPicPr>
        <p:blipFill>
          <a:blip r:embed="rId6"/>
          <a:stretch>
            <a:fillRect/>
          </a:stretch>
        </p:blipFill>
        <p:spPr>
          <a:xfrm>
            <a:off x="3718942" y="5622320"/>
            <a:ext cx="987684" cy="390342"/>
          </a:xfrm>
          <a:prstGeom prst="rect">
            <a:avLst/>
          </a:prstGeom>
        </p:spPr>
      </p:pic>
      <p:pic>
        <p:nvPicPr>
          <p:cNvPr id="8" name="图片 7"/>
          <p:cNvPicPr>
            <a:picLocks noChangeAspect="1"/>
          </p:cNvPicPr>
          <p:nvPr/>
        </p:nvPicPr>
        <p:blipFill>
          <a:blip r:embed="rId7"/>
          <a:stretch>
            <a:fillRect/>
          </a:stretch>
        </p:blipFill>
        <p:spPr>
          <a:xfrm>
            <a:off x="6474696" y="5589240"/>
            <a:ext cx="1023169" cy="348942"/>
          </a:xfrm>
          <a:prstGeom prst="rect">
            <a:avLst/>
          </a:prstGeom>
        </p:spPr>
      </p:pic>
      <p:pic>
        <p:nvPicPr>
          <p:cNvPr id="10" name="图片 9"/>
          <p:cNvPicPr>
            <a:picLocks noChangeAspect="1"/>
          </p:cNvPicPr>
          <p:nvPr/>
        </p:nvPicPr>
        <p:blipFill>
          <a:blip r:embed="rId8"/>
          <a:stretch>
            <a:fillRect/>
          </a:stretch>
        </p:blipFill>
        <p:spPr>
          <a:xfrm>
            <a:off x="9191550" y="5615118"/>
            <a:ext cx="1079946" cy="344803"/>
          </a:xfrm>
          <a:prstGeom prst="rect">
            <a:avLst/>
          </a:prstGeom>
        </p:spPr>
      </p:pic>
    </p:spTree>
    <p:extLst>
      <p:ext uri="{BB962C8B-B14F-4D97-AF65-F5344CB8AC3E}">
        <p14:creationId xmlns:p14="http://schemas.microsoft.com/office/powerpoint/2010/main" val="1094400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indent="612140"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乙酸</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的酯化反应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试剂的添加顺序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先加入</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乙醇，然后边振荡试管，边慢慢加入</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mL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％的浓硫酸和</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冰醋酸。</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饱和碳酸钠溶液的作用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降低乙酸乙酯的溶解度，便于分层，得到酯；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中和挥发出来的乙酸；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溶解挥发出来的乙醇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4" name="知识点3.eps" descr="id:2147489628;FounderCES"/>
          <p:cNvPicPr/>
          <p:nvPr/>
        </p:nvPicPr>
        <p:blipFill>
          <a:blip r:embed="rId2"/>
          <a:stretch>
            <a:fillRect/>
          </a:stretch>
        </p:blipFill>
        <p:spPr>
          <a:xfrm>
            <a:off x="366175" y="836712"/>
            <a:ext cx="1623695" cy="431165"/>
          </a:xfrm>
          <a:prstGeom prst="rect">
            <a:avLst/>
          </a:prstGeom>
        </p:spPr>
      </p:pic>
    </p:spTree>
    <p:extLst>
      <p:ext uri="{BB962C8B-B14F-4D97-AF65-F5344CB8AC3E}">
        <p14:creationId xmlns:p14="http://schemas.microsoft.com/office/powerpoint/2010/main" val="3093943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4524315"/>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反应历程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乙酸和乙醇在浓硫酸作用下加热反应生成乙酸乙酯，化学方程式为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）反应的机理一般是酸去羟基醇去氢。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）酯化反应的反应机理可用同位素示踪法来证明：若用含</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的乙醇和不含</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的乙酸反应，可以发现所生成的乙酸乙酯分子里含有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，而水分子中不含</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，这说明酯化反应的一般过程是羧酸分子中的—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与醇分子中—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上的氢原子结合生成水，其余部分结合生成酯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191701" y="1728018"/>
            <a:ext cx="1221957" cy="808714"/>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4078982" y="4509120"/>
            <a:ext cx="5678624" cy="2160240"/>
          </a:xfrm>
          <a:prstGeom prst="rect">
            <a:avLst/>
          </a:prstGeom>
        </p:spPr>
      </p:pic>
    </p:spTree>
    <p:extLst>
      <p:ext uri="{BB962C8B-B14F-4D97-AF65-F5344CB8AC3E}">
        <p14:creationId xmlns:p14="http://schemas.microsoft.com/office/powerpoint/2010/main" val="1047273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684244"/>
          </a:xfrm>
        </p:spPr>
        <p:txBody>
          <a:bodyPr/>
          <a:lstStyle/>
          <a:p>
            <a:pPr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）该反应中浓硫酸的作用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催化剂——加快反应速率；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吸水剂——提高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2875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39B97A"/>
                </a:solidFill>
                <a:latin typeface="Times New Roman" panose="02020603050405020304" pitchFamily="18" charset="0"/>
                <a:ea typeface="黑体" panose="02010609060101010101" pitchFamily="49" charset="-122"/>
                <a:cs typeface="Times New Roman" panose="02020603050405020304" pitchFamily="18" charset="0"/>
              </a:rPr>
              <a:t>酯</a:t>
            </a:r>
            <a:r>
              <a:rPr lang="zh-CN" altLang="zh-CN" b="1">
                <a:solidFill>
                  <a:srgbClr val="39B97A"/>
                </a:solidFill>
                <a:latin typeface="Times New Roman" panose="02020603050405020304" pitchFamily="18" charset="0"/>
                <a:ea typeface="黑体" panose="02010609060101010101" pitchFamily="49" charset="-122"/>
                <a:cs typeface="Times New Roman" panose="02020603050405020304" pitchFamily="18" charset="0"/>
              </a:rPr>
              <a:t>的水解反应机理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酯的水解反应中，乙酸乙酯分子中断裂的键是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键，而在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反应中，乙酸乙酯分子中新形成的化学键也是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键，也就是说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酯化时成在哪里，水解时断在哪里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酯水解反应与酸和醇酯化反应的断键位置如下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89635;FounderCES"/>
          <p:cNvPicPr/>
          <p:nvPr/>
        </p:nvPicPr>
        <p:blipFill>
          <a:blip r:embed="rId2"/>
          <a:stretch>
            <a:fillRect/>
          </a:stretch>
        </p:blipFill>
        <p:spPr>
          <a:xfrm>
            <a:off x="406574" y="836712"/>
            <a:ext cx="1623695" cy="431165"/>
          </a:xfrm>
          <a:prstGeom prst="rect">
            <a:avLst/>
          </a:prstGeom>
        </p:spPr>
      </p:pic>
      <p:pic>
        <p:nvPicPr>
          <p:cNvPr id="2" name="图片 1"/>
          <p:cNvPicPr>
            <a:picLocks noChangeAspect="1"/>
          </p:cNvPicPr>
          <p:nvPr/>
        </p:nvPicPr>
        <p:blipFill>
          <a:blip r:embed="rId3"/>
          <a:stretch>
            <a:fillRect/>
          </a:stretch>
        </p:blipFill>
        <p:spPr>
          <a:xfrm>
            <a:off x="2854846" y="4094367"/>
            <a:ext cx="5934425" cy="2413431"/>
          </a:xfrm>
          <a:prstGeom prst="rect">
            <a:avLst/>
          </a:prstGeom>
        </p:spPr>
      </p:pic>
      <p:pic>
        <p:nvPicPr>
          <p:cNvPr id="5" name="图片 4"/>
          <p:cNvPicPr>
            <a:picLocks noChangeAspect="1"/>
          </p:cNvPicPr>
          <p:nvPr/>
        </p:nvPicPr>
        <p:blipFill>
          <a:blip r:embed="rId4"/>
          <a:stretch>
            <a:fillRect/>
          </a:stretch>
        </p:blipFill>
        <p:spPr>
          <a:xfrm>
            <a:off x="7319342" y="908720"/>
            <a:ext cx="1397921" cy="924777"/>
          </a:xfrm>
          <a:prstGeom prst="rect">
            <a:avLst/>
          </a:prstGeom>
        </p:spPr>
      </p:pic>
      <p:pic>
        <p:nvPicPr>
          <p:cNvPr id="6" name="图片 5"/>
          <p:cNvPicPr>
            <a:picLocks noChangeAspect="1"/>
          </p:cNvPicPr>
          <p:nvPr/>
        </p:nvPicPr>
        <p:blipFill>
          <a:blip r:embed="rId5"/>
          <a:stretch>
            <a:fillRect/>
          </a:stretch>
        </p:blipFill>
        <p:spPr>
          <a:xfrm>
            <a:off x="6959302" y="2015845"/>
            <a:ext cx="1474193" cy="908847"/>
          </a:xfrm>
          <a:prstGeom prst="rect">
            <a:avLst/>
          </a:prstGeom>
        </p:spPr>
      </p:pic>
    </p:spTree>
    <p:extLst>
      <p:ext uri="{BB962C8B-B14F-4D97-AF65-F5344CB8AC3E}">
        <p14:creationId xmlns:p14="http://schemas.microsoft.com/office/powerpoint/2010/main" val="141813637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TotalTime>
  <Words>1089</Words>
  <Application>Microsoft Office PowerPoint</Application>
  <PresentationFormat>自定义</PresentationFormat>
  <Paragraphs>149</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408</cp:revision>
  <dcterms:created xsi:type="dcterms:W3CDTF">2020-11-06T05:24:00Z</dcterms:created>
  <dcterms:modified xsi:type="dcterms:W3CDTF">2025-09-27T12:21:35Z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